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8" r:id="rId3"/>
    <p:sldId id="261" r:id="rId4"/>
    <p:sldId id="262" r:id="rId5"/>
    <p:sldId id="267" r:id="rId6"/>
    <p:sldId id="268" r:id="rId7"/>
    <p:sldId id="263" r:id="rId8"/>
    <p:sldId id="269" r:id="rId9"/>
    <p:sldId id="270" r:id="rId10"/>
    <p:sldId id="277" r:id="rId11"/>
    <p:sldId id="280" r:id="rId12"/>
    <p:sldId id="281" r:id="rId13"/>
  </p:sldIdLst>
  <p:sldSz cx="9144000" cy="6858000" type="screen4x3"/>
  <p:notesSz cx="68580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  <a:srgbClr val="FF9900"/>
    <a:srgbClr val="3C745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2593" autoAdjust="0"/>
    <p:restoredTop sz="94625" autoAdjust="0"/>
  </p:normalViewPr>
  <p:slideViewPr>
    <p:cSldViewPr>
      <p:cViewPr>
        <p:scale>
          <a:sx n="90" d="100"/>
          <a:sy n="90" d="100"/>
        </p:scale>
        <p:origin x="-3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58195C-7297-4C73-B376-DFC409993FD1}" type="datetimeFigureOut">
              <a:rPr lang="it-IT"/>
              <a:pPr>
                <a:defRPr/>
              </a:pPr>
              <a:t>10/03/2013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0CA5E9D-5687-45A1-A1CB-DA3D7E317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5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718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9750"/>
            <a:ext cx="29718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pPr>
              <a:defRPr/>
            </a:pPr>
            <a:fld id="{0864F60B-A9FB-47D2-A93F-3692C22031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5675"/>
            <a:fld id="{A0519BE1-39C2-4CA1-9A07-8EA156529E20}" type="slidenum">
              <a:rPr lang="it-IT" smtClean="0"/>
              <a:pPr defTabSz="955675"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FC39-CE19-42F7-9C74-9AEC60BEE7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6F9FF-FFD1-4166-AE05-CF64E0B1D1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89750" y="115888"/>
            <a:ext cx="2074863" cy="601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63575" y="115888"/>
            <a:ext cx="6073775" cy="601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5CFD4-06C0-4A10-853C-A20B2518BB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DEBA1-FA1E-4184-87C1-048EAE7635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4380-022D-47C0-B397-47B14C8744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35013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26013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DA586-5263-418C-9F87-089D185F4E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DB7D7-E44E-4156-831A-FA0D1AC055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23A13-B25F-4A9E-929D-07B1A3865A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C730C-FFBA-4511-A163-7F7C94C096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3D4BF-40FC-4352-8369-6B9C84CEBB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56EE-94A0-478F-934E-7B052F30DC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3575" y="115888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5013" y="1600200"/>
            <a:ext cx="822960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1CE65EF-C0D9-41A2-880E-320ACEC619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 rot="5400000">
            <a:off x="-3051175" y="3051175"/>
            <a:ext cx="6858000" cy="755650"/>
          </a:xfrm>
          <a:prstGeom prst="rect">
            <a:avLst/>
          </a:prstGeom>
          <a:solidFill>
            <a:srgbClr val="FF99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>
              <a:defRPr/>
            </a:pPr>
            <a:endParaRPr lang="it-IT" sz="2400" b="1">
              <a:latin typeface="Times New Roman" pitchFamily="18" charset="0"/>
            </a:endParaRPr>
          </a:p>
        </p:txBody>
      </p:sp>
      <p:pic>
        <p:nvPicPr>
          <p:cNvPr id="1032" name="Picture 8" descr="Logo_DPS-UVAL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538913"/>
            <a:ext cx="75565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915988" y="571500"/>
            <a:ext cx="7961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00518E"/>
                </a:solidFill>
                <a:latin typeface="Calibri" pitchFamily="34" charset="0"/>
              </a:rPr>
              <a:t>Programmazione 2014-2020                                          ... verso l’Accordo di Partenariato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008063" y="1557338"/>
            <a:ext cx="77771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0518E"/>
                </a:solidFill>
                <a:latin typeface="Century Gothic" pitchFamily="34" charset="0"/>
              </a:rPr>
              <a:t>VALORIZZAZIONE, GESTIONE E TUTELA DELL’AMBIENTE   (TAVOLO B)</a:t>
            </a:r>
          </a:p>
          <a:p>
            <a:pPr algn="ctr"/>
            <a:endParaRPr lang="it-IT" b="1">
              <a:solidFill>
                <a:srgbClr val="00518E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3513138" y="4468813"/>
            <a:ext cx="276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000" b="1">
                <a:solidFill>
                  <a:srgbClr val="00518E"/>
                </a:solidFill>
              </a:rPr>
              <a:t>Roma, 14 marzo 2013</a:t>
            </a:r>
          </a:p>
        </p:txBody>
      </p:sp>
      <p:sp>
        <p:nvSpPr>
          <p:cNvPr id="2053" name="Rettangolo 4"/>
          <p:cNvSpPr>
            <a:spLocks noChangeArrowheads="1"/>
          </p:cNvSpPr>
          <p:nvPr/>
        </p:nvSpPr>
        <p:spPr bwMode="auto">
          <a:xfrm>
            <a:off x="827088" y="2420938"/>
            <a:ext cx="81375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200" b="1">
                <a:solidFill>
                  <a:srgbClr val="00518E"/>
                </a:solidFill>
                <a:latin typeface="Century Gothic" pitchFamily="34" charset="0"/>
              </a:rPr>
              <a:t>Audizione delle parti economiche e sociali </a:t>
            </a:r>
          </a:p>
          <a:p>
            <a:pPr algn="ctr"/>
            <a:r>
              <a:rPr lang="it-IT" sz="2200" b="1">
                <a:solidFill>
                  <a:srgbClr val="00518E"/>
                </a:solidFill>
                <a:latin typeface="Century Gothic" pitchFamily="34" charset="0"/>
              </a:rPr>
              <a:t>e delle rappresentanze della società civile</a:t>
            </a:r>
          </a:p>
          <a:p>
            <a:pPr algn="ctr"/>
            <a:endParaRPr lang="it-IT" sz="2200" b="1">
              <a:solidFill>
                <a:srgbClr val="00B05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1F14A5-1B77-4A0F-B9FB-7E9E5A1E57F3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55650" y="44450"/>
            <a:ext cx="8316913" cy="612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4308" tIns="4308" rIns="4308" bIns="0" anchor="ctr"/>
          <a:lstStyle/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PREVENZIONE, MITIGAZIONE DEI RISCHI </a:t>
            </a:r>
          </a:p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E ADATTAMENTO AL CAMBIAMENTO CLIMATICO</a:t>
            </a:r>
          </a:p>
        </p:txBody>
      </p:sp>
      <p:sp>
        <p:nvSpPr>
          <p:cNvPr id="13321" name="Rettangolo 3"/>
          <p:cNvSpPr>
            <a:spLocks noChangeArrowheads="1"/>
          </p:cNvSpPr>
          <p:nvPr/>
        </p:nvSpPr>
        <p:spPr bwMode="auto">
          <a:xfrm>
            <a:off x="755650" y="908050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RISULTATO: 5.4 </a:t>
            </a:r>
            <a:r>
              <a:rPr lang="it-IT" b="1">
                <a:solidFill>
                  <a:srgbClr val="00518E"/>
                </a:solidFill>
              </a:rPr>
              <a:t>Ridurre il rischio vulcanico</a:t>
            </a:r>
          </a:p>
        </p:txBody>
      </p:sp>
      <p:graphicFrame>
        <p:nvGraphicFramePr>
          <p:cNvPr id="13322" name="Group 10"/>
          <p:cNvGraphicFramePr>
            <a:graphicFrameLocks noGrp="1"/>
          </p:cNvGraphicFramePr>
          <p:nvPr/>
        </p:nvGraphicFramePr>
        <p:xfrm>
          <a:off x="827088" y="1574800"/>
          <a:ext cx="7921625" cy="558800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INDICATORI  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18E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13328" name="CasellaDiTesto 6"/>
          <p:cNvSpPr txBox="1">
            <a:spLocks noChangeArrowheads="1"/>
          </p:cNvSpPr>
          <p:nvPr/>
        </p:nvSpPr>
        <p:spPr bwMode="auto">
          <a:xfrm>
            <a:off x="755650" y="219551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AZIONI</a:t>
            </a:r>
          </a:p>
        </p:txBody>
      </p:sp>
      <p:graphicFrame>
        <p:nvGraphicFramePr>
          <p:cNvPr id="13341" name="Group 29"/>
          <p:cNvGraphicFramePr>
            <a:graphicFrameLocks noGrp="1"/>
          </p:cNvGraphicFramePr>
          <p:nvPr/>
        </p:nvGraphicFramePr>
        <p:xfrm>
          <a:off x="900113" y="2581275"/>
          <a:ext cx="7993062" cy="1000125"/>
        </p:xfrm>
        <a:graphic>
          <a:graphicData uri="http://schemas.openxmlformats.org/drawingml/2006/table">
            <a:tbl>
              <a:tblPr/>
              <a:tblGrid>
                <a:gridCol w="719137"/>
                <a:gridCol w="7273925"/>
              </a:tblGrid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5.4.1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56" name="Group 28"/>
          <p:cNvGraphicFramePr>
            <a:graphicFrameLocks noGrp="1"/>
          </p:cNvGraphicFramePr>
          <p:nvPr/>
        </p:nvGraphicFramePr>
        <p:xfrm>
          <a:off x="827088" y="1333500"/>
          <a:ext cx="7215187" cy="283845"/>
        </p:xfrm>
        <a:graphic>
          <a:graphicData uri="http://schemas.openxmlformats.org/drawingml/2006/table">
            <a:tbl>
              <a:tblPr/>
              <a:tblGrid>
                <a:gridCol w="72151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INDICATORI   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18E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48136" name="CasellaDiTesto 6"/>
          <p:cNvSpPr txBox="1">
            <a:spLocks noChangeArrowheads="1"/>
          </p:cNvSpPr>
          <p:nvPr/>
        </p:nvSpPr>
        <p:spPr bwMode="auto">
          <a:xfrm>
            <a:off x="755650" y="198913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AZIONI</a:t>
            </a:r>
          </a:p>
        </p:txBody>
      </p:sp>
      <p:graphicFrame>
        <p:nvGraphicFramePr>
          <p:cNvPr id="48171" name="Group 43"/>
          <p:cNvGraphicFramePr>
            <a:graphicFrameLocks noGrp="1"/>
          </p:cNvGraphicFramePr>
          <p:nvPr/>
        </p:nvGraphicFramePr>
        <p:xfrm>
          <a:off x="900113" y="2492375"/>
          <a:ext cx="8064500" cy="2241233"/>
        </p:xfrm>
        <a:graphic>
          <a:graphicData uri="http://schemas.openxmlformats.org/drawingml/2006/table">
            <a:tbl>
              <a:tblPr/>
              <a:tblGrid>
                <a:gridCol w="665162"/>
                <a:gridCol w="7399338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5.5.1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Misure agro-ambientali e investimenti in sistemi di irrigazione volti alla razionalizzazione del consumo dell’acqua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5.5.2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Investimenti in sistemi automatizzati volti al monitoraggio dei consumi irrigui in agricoltura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5.5.3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Incentivi, anche attraverso programmi a favore delle aziende agricole, per colture e pratiche di conservazione ed incremento del tenore di sostanza organica dei suoli e di forestazione volte a prevenire l’erosione dei versanti, e per una razionalizzazione dei prelievi irrigui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48155" name="Rettangolo 3"/>
          <p:cNvSpPr>
            <a:spLocks noChangeArrowheads="1"/>
          </p:cNvSpPr>
          <p:nvPr/>
        </p:nvSpPr>
        <p:spPr bwMode="auto">
          <a:xfrm>
            <a:off x="755650" y="908050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RISULTATO: 5.5 </a:t>
            </a:r>
            <a:r>
              <a:rPr lang="it-IT" b="1">
                <a:solidFill>
                  <a:srgbClr val="00518E"/>
                </a:solidFill>
              </a:rPr>
              <a:t>Contrastare i fenomeni di desertificazione</a:t>
            </a:r>
          </a:p>
        </p:txBody>
      </p:sp>
      <p:sp>
        <p:nvSpPr>
          <p:cNvPr id="2" name="Rectangle 44"/>
          <p:cNvSpPr>
            <a:spLocks noChangeArrowheads="1"/>
          </p:cNvSpPr>
          <p:nvPr/>
        </p:nvSpPr>
        <p:spPr bwMode="auto">
          <a:xfrm>
            <a:off x="755650" y="44450"/>
            <a:ext cx="8316913" cy="612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4308" tIns="4308" rIns="4308" bIns="0" anchor="ctr"/>
          <a:lstStyle/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 E MITIGAZIONE DEL RISCHIO DI DESERTIFICAZIONE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08" name="Group 32"/>
          <p:cNvGraphicFramePr>
            <a:graphicFrameLocks noGrp="1"/>
          </p:cNvGraphicFramePr>
          <p:nvPr/>
        </p:nvGraphicFramePr>
        <p:xfrm>
          <a:off x="827088" y="1449388"/>
          <a:ext cx="7215187" cy="1116013"/>
        </p:xfrm>
        <a:graphic>
          <a:graphicData uri="http://schemas.openxmlformats.org/drawingml/2006/table">
            <a:tbl>
              <a:tblPr/>
              <a:tblGrid>
                <a:gridCol w="7215187"/>
              </a:tblGrid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INDICATORI   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18E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Nuove superfici boscate dati regionali (Fonte: Istat)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Superficie forestale, dati regionali e provinciali (Fonte: Corpo forestale dello Stato)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50184" name="CasellaDiTesto 6"/>
          <p:cNvSpPr txBox="1">
            <a:spLocks noChangeArrowheads="1"/>
          </p:cNvSpPr>
          <p:nvPr/>
        </p:nvSpPr>
        <p:spPr bwMode="auto">
          <a:xfrm>
            <a:off x="755650" y="277336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AZIONI</a:t>
            </a:r>
          </a:p>
        </p:txBody>
      </p:sp>
      <p:graphicFrame>
        <p:nvGraphicFramePr>
          <p:cNvPr id="50212" name="Group 36"/>
          <p:cNvGraphicFramePr>
            <a:graphicFrameLocks noGrp="1"/>
          </p:cNvGraphicFramePr>
          <p:nvPr/>
        </p:nvGraphicFramePr>
        <p:xfrm>
          <a:off x="900113" y="3243263"/>
          <a:ext cx="8064500" cy="832485"/>
        </p:xfrm>
        <a:graphic>
          <a:graphicData uri="http://schemas.openxmlformats.org/drawingml/2006/table">
            <a:tbl>
              <a:tblPr/>
              <a:tblGrid>
                <a:gridCol w="665162"/>
                <a:gridCol w="7399338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5.6.1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Misure agro-ambientali e silvo-ambientali, investimenti nella forestazione e nella gestione del patrimonio boschivo pubblico e privato destinati alla riduzione di NO2 e di metano e al sequestro di carbonio.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50203" name="Rettangolo 3"/>
          <p:cNvSpPr>
            <a:spLocks noChangeArrowheads="1"/>
          </p:cNvSpPr>
          <p:nvPr/>
        </p:nvSpPr>
        <p:spPr bwMode="auto">
          <a:xfrm>
            <a:off x="755650" y="908050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RISULTATO: 5.6 </a:t>
            </a:r>
            <a:r>
              <a:rPr lang="it-IT" b="1">
                <a:solidFill>
                  <a:srgbClr val="00518E"/>
                </a:solidFill>
              </a:rPr>
              <a:t>Aumentare il sequestro di carbonio</a:t>
            </a:r>
          </a:p>
        </p:txBody>
      </p:sp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755650" y="44450"/>
            <a:ext cx="8316913" cy="612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4308" tIns="4308" rIns="4308" bIns="0" anchor="ctr"/>
          <a:lstStyle/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 E MITIGAZIONE DEL RISCHIO DI DESERTIFICAZIONE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F8622C-E0F7-4AE7-8410-724096C598E4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3075" name="Rettangolo 2"/>
          <p:cNvSpPr>
            <a:spLocks noChangeArrowheads="1"/>
          </p:cNvSpPr>
          <p:nvPr/>
        </p:nvSpPr>
        <p:spPr bwMode="auto">
          <a:xfrm>
            <a:off x="900113" y="1341438"/>
            <a:ext cx="80645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/>
            <a:r>
              <a:rPr lang="it-IT">
                <a:solidFill>
                  <a:srgbClr val="00518E"/>
                </a:solidFill>
                <a:latin typeface="Calibri" pitchFamily="34" charset="0"/>
              </a:rPr>
              <a:t>Il 17 dicembre 2012 è stato presentato in Consiglio dei Ministri  il documento </a:t>
            </a:r>
          </a:p>
          <a:p>
            <a:pPr marL="0" lvl="1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Metodi e obiettivi per un uso efficace dei Fondi comunitari 2014-2020,  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elaborato dal Ministro per la Coesione territoriale, d’intesa con i Ministri del Lavoro e delle Politiche Sociali e delle Politiche Agricole, Alimentari e Forestali.</a:t>
            </a:r>
          </a:p>
          <a:p>
            <a:pPr marL="0" lvl="1"/>
            <a:endParaRPr lang="it-IT">
              <a:solidFill>
                <a:srgbClr val="00518E"/>
              </a:solidFill>
              <a:latin typeface="Calibri" pitchFamily="34" charset="0"/>
            </a:endParaRPr>
          </a:p>
          <a:p>
            <a:pPr marL="0" lvl="1"/>
            <a:r>
              <a:rPr lang="it-IT">
                <a:solidFill>
                  <a:srgbClr val="00518E"/>
                </a:solidFill>
                <a:latin typeface="Calibri" pitchFamily="34" charset="0"/>
              </a:rPr>
              <a:t>Sul documento si è aperto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confronto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pubblico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 e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istituzionale</a:t>
            </a:r>
            <a:endParaRPr lang="it-IT">
              <a:solidFill>
                <a:srgbClr val="00518E"/>
              </a:solidFill>
              <a:latin typeface="Calibri" pitchFamily="34" charset="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755650" y="457200"/>
            <a:ext cx="796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00518E"/>
                </a:solidFill>
                <a:latin typeface="Calibri" pitchFamily="34" charset="0"/>
              </a:rPr>
              <a:t>Programmazione 2014-2020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550" y="3429000"/>
            <a:ext cx="7993063" cy="20145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Il documento individua quattro missioni/obiettivi e attiva </a:t>
            </a:r>
            <a:r>
              <a:rPr lang="it-IT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4 Tavoli </a:t>
            </a:r>
            <a:r>
              <a:rPr lang="it-IT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di confronto partenariale che stanno completando la prima fase di attività:</a:t>
            </a:r>
          </a:p>
          <a:p>
            <a:pPr>
              <a:defRPr/>
            </a:pPr>
            <a:endParaRPr lang="it-IT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lphaUcPeriod"/>
              <a:defRPr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Lavoro, competitività dei sistemi produttivi e innovazione</a:t>
            </a:r>
          </a:p>
          <a:p>
            <a:pPr marL="342900" indent="-342900">
              <a:buFont typeface="+mj-lt"/>
              <a:buAutoNum type="alphaUcPeriod"/>
              <a:defRPr/>
            </a:pPr>
            <a:r>
              <a:rPr lang="it-IT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Valorizzazione, gestione e tutela dell’ambiente</a:t>
            </a:r>
          </a:p>
          <a:p>
            <a:pPr marL="342900" indent="-342900">
              <a:buFont typeface="+mj-lt"/>
              <a:buAutoNum type="alphaUcPeriod"/>
              <a:defRPr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Qualità della vita e inclusione sociale</a:t>
            </a:r>
          </a:p>
          <a:p>
            <a:pPr marL="342900" indent="-342900">
              <a:buFont typeface="+mj-lt"/>
              <a:buAutoNum type="alphaUcPeriod"/>
              <a:defRPr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Istruzione, formazione e competenze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contenuto 2"/>
          <p:cNvSpPr>
            <a:spLocks noGrp="1"/>
          </p:cNvSpPr>
          <p:nvPr>
            <p:ph idx="4294967295"/>
          </p:nvPr>
        </p:nvSpPr>
        <p:spPr>
          <a:xfrm>
            <a:off x="968375" y="857250"/>
            <a:ext cx="7783513" cy="5143500"/>
          </a:xfrm>
        </p:spPr>
        <p:txBody>
          <a:bodyPr/>
          <a:lstStyle/>
          <a:p>
            <a:pPr marL="268288" indent="-268288" algn="ctr">
              <a:buFontTx/>
              <a:buNone/>
            </a:pPr>
            <a:r>
              <a:rPr lang="it-IT" sz="2000" b="1" i="1" smtClean="0">
                <a:solidFill>
                  <a:srgbClr val="00518E"/>
                </a:solidFill>
                <a:latin typeface="Calibri" pitchFamily="34" charset="0"/>
              </a:rPr>
              <a:t>Caratterizzanti la missione</a:t>
            </a:r>
          </a:p>
          <a:p>
            <a:pPr marL="268288" indent="-268288">
              <a:buFontTx/>
              <a:buNone/>
            </a:pPr>
            <a:r>
              <a:rPr lang="it-IT" sz="2000" smtClean="0">
                <a:solidFill>
                  <a:srgbClr val="00518E"/>
                </a:solidFill>
                <a:latin typeface="Calibri" pitchFamily="34" charset="0"/>
              </a:rPr>
              <a:t>OT4 	Sostenere la transizione verso un'economia a basse emissioni di carbonio in tutti i settori</a:t>
            </a:r>
            <a:r>
              <a:rPr lang="it-IT" sz="2000" b="1" smtClean="0">
                <a:solidFill>
                  <a:srgbClr val="00518E"/>
                </a:solidFill>
                <a:latin typeface="Calibri" pitchFamily="34" charset="0"/>
              </a:rPr>
              <a:t>***</a:t>
            </a:r>
          </a:p>
          <a:p>
            <a:pPr marL="268288" indent="-268288">
              <a:buFontTx/>
              <a:buNone/>
            </a:pPr>
            <a:r>
              <a:rPr lang="it-IT" sz="2000" smtClean="0">
                <a:solidFill>
                  <a:srgbClr val="00518E"/>
                </a:solidFill>
                <a:latin typeface="Calibri" pitchFamily="34" charset="0"/>
              </a:rPr>
              <a:t>OT5 	Promuovere l'adattamento al cambiamento climatico, prevenzione e la gestione dei rischi</a:t>
            </a:r>
            <a:r>
              <a:rPr lang="it-IT" sz="2000" b="1" smtClean="0">
                <a:solidFill>
                  <a:srgbClr val="00518E"/>
                </a:solidFill>
                <a:latin typeface="Calibri" pitchFamily="34" charset="0"/>
              </a:rPr>
              <a:t> ***</a:t>
            </a:r>
            <a:endParaRPr lang="it-IT" sz="2000" smtClean="0">
              <a:solidFill>
                <a:srgbClr val="00518E"/>
              </a:solidFill>
              <a:latin typeface="Calibri" pitchFamily="34" charset="0"/>
            </a:endParaRPr>
          </a:p>
          <a:p>
            <a:pPr marL="268288" indent="-268288">
              <a:buFontTx/>
              <a:buNone/>
            </a:pPr>
            <a:r>
              <a:rPr lang="it-IT" sz="2000" smtClean="0">
                <a:solidFill>
                  <a:srgbClr val="00518E"/>
                </a:solidFill>
                <a:latin typeface="Calibri" pitchFamily="34" charset="0"/>
              </a:rPr>
              <a:t>OT6 	Tutelare l'ambiente e promuovere l'uso efficiente delle risorse</a:t>
            </a:r>
            <a:r>
              <a:rPr lang="it-IT" sz="2000" b="1" smtClean="0">
                <a:solidFill>
                  <a:srgbClr val="00518E"/>
                </a:solidFill>
                <a:latin typeface="Calibri" pitchFamily="34" charset="0"/>
              </a:rPr>
              <a:t> ***</a:t>
            </a:r>
          </a:p>
          <a:p>
            <a:pPr marL="268288" indent="-268288" algn="ctr">
              <a:buFontTx/>
              <a:buNone/>
            </a:pPr>
            <a:r>
              <a:rPr lang="it-IT" sz="2000" b="1" i="1" smtClean="0">
                <a:solidFill>
                  <a:srgbClr val="00518E"/>
                </a:solidFill>
                <a:latin typeface="Calibri" pitchFamily="34" charset="0"/>
              </a:rPr>
              <a:t>Supporto alla missione</a:t>
            </a:r>
            <a:endParaRPr lang="it-IT" sz="2000" b="1" smtClean="0">
              <a:solidFill>
                <a:srgbClr val="00518E"/>
              </a:solidFill>
              <a:latin typeface="Calibri" pitchFamily="34" charset="0"/>
            </a:endParaRPr>
          </a:p>
          <a:p>
            <a:pPr marL="268288" indent="-268288">
              <a:buFontTx/>
              <a:buNone/>
            </a:pPr>
            <a:r>
              <a:rPr lang="it-IT" sz="2000" smtClean="0">
                <a:solidFill>
                  <a:srgbClr val="00518E"/>
                </a:solidFill>
                <a:latin typeface="Calibri" pitchFamily="34" charset="0"/>
              </a:rPr>
              <a:t>OT7 	Promuovere sistemi di trasporto sostenibili e eliminare le strozzature nelle principali infrastrutture di rete</a:t>
            </a:r>
            <a:r>
              <a:rPr lang="it-IT" sz="2000" b="1" smtClean="0">
                <a:solidFill>
                  <a:srgbClr val="00518E"/>
                </a:solidFill>
                <a:latin typeface="Calibri" pitchFamily="34" charset="0"/>
              </a:rPr>
              <a:t>**</a:t>
            </a:r>
          </a:p>
          <a:p>
            <a:pPr marL="268288" indent="-268288">
              <a:buFontTx/>
              <a:buNone/>
            </a:pPr>
            <a:r>
              <a:rPr lang="it-IT" sz="2000" smtClean="0">
                <a:solidFill>
                  <a:srgbClr val="00518E"/>
                </a:solidFill>
                <a:latin typeface="Calibri" pitchFamily="34" charset="0"/>
              </a:rPr>
              <a:t>OT2 	Migliorare l'accesso alle tecnologie dell'informazione e della comunicazione, nonché l'impiego e la qualità delle medesime</a:t>
            </a:r>
            <a:r>
              <a:rPr lang="it-IT" sz="2000" b="1" smtClean="0">
                <a:solidFill>
                  <a:srgbClr val="00518E"/>
                </a:solidFill>
                <a:latin typeface="Calibri" pitchFamily="34" charset="0"/>
              </a:rPr>
              <a:t> *</a:t>
            </a:r>
          </a:p>
          <a:p>
            <a:pPr marL="268288" indent="-268288" algn="ctr">
              <a:buFontTx/>
              <a:buNone/>
            </a:pPr>
            <a:r>
              <a:rPr lang="it-IT" sz="2000" b="1" i="1" smtClean="0">
                <a:solidFill>
                  <a:srgbClr val="00518E"/>
                </a:solidFill>
                <a:latin typeface="Calibri" pitchFamily="34" charset="0"/>
              </a:rPr>
              <a:t>Trasversale</a:t>
            </a:r>
          </a:p>
          <a:p>
            <a:pPr marL="268288" indent="-268288">
              <a:buFontTx/>
              <a:buNone/>
            </a:pPr>
            <a:r>
              <a:rPr lang="it-IT" sz="2000" i="1" smtClean="0">
                <a:solidFill>
                  <a:srgbClr val="00518E"/>
                </a:solidFill>
                <a:latin typeface="Calibri" pitchFamily="34" charset="0"/>
              </a:rPr>
              <a:t>OT11 Capacità amministrativa</a:t>
            </a:r>
            <a:endParaRPr lang="it-IT" sz="2000" smtClean="0">
              <a:solidFill>
                <a:schemeClr val="accent2"/>
              </a:solidFill>
            </a:endParaRPr>
          </a:p>
        </p:txBody>
      </p:sp>
      <p:sp>
        <p:nvSpPr>
          <p:cNvPr id="4099" name="Rettangolo 2"/>
          <p:cNvSpPr>
            <a:spLocks noChangeArrowheads="1"/>
          </p:cNvSpPr>
          <p:nvPr/>
        </p:nvSpPr>
        <p:spPr bwMode="auto">
          <a:xfrm>
            <a:off x="833438" y="292100"/>
            <a:ext cx="8054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it-IT" sz="2400" b="1">
                <a:solidFill>
                  <a:srgbClr val="00518E"/>
                </a:solidFill>
                <a:latin typeface="Calibri" pitchFamily="34" charset="0"/>
              </a:rPr>
              <a:t>AREE TEMATICHE TAVOLO B </a:t>
            </a:r>
            <a:endParaRPr lang="it-IT" sz="2000" b="1" i="1">
              <a:solidFill>
                <a:srgbClr val="00518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contenuto 2"/>
          <p:cNvSpPr>
            <a:spLocks noGrp="1"/>
          </p:cNvSpPr>
          <p:nvPr>
            <p:ph idx="4294967295"/>
          </p:nvPr>
        </p:nvSpPr>
        <p:spPr>
          <a:xfrm>
            <a:off x="941388" y="1230313"/>
            <a:ext cx="8202612" cy="4143375"/>
          </a:xfrm>
        </p:spPr>
        <p:txBody>
          <a:bodyPr/>
          <a:lstStyle/>
          <a:p>
            <a:pPr marL="268288" indent="-268288">
              <a:buFontTx/>
              <a:buNone/>
            </a:pPr>
            <a:endParaRPr lang="it-IT" sz="2000" u="sng" smtClean="0">
              <a:solidFill>
                <a:schemeClr val="accent2"/>
              </a:solidFill>
            </a:endParaRPr>
          </a:p>
          <a:p>
            <a:pPr marL="268288" indent="-268288" algn="just">
              <a:buFontTx/>
              <a:buNone/>
            </a:pPr>
            <a:endParaRPr lang="it-IT" sz="2400" b="1" smtClean="0">
              <a:solidFill>
                <a:schemeClr val="accent2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123" name="Rettangolo 2"/>
          <p:cNvSpPr>
            <a:spLocks noChangeArrowheads="1"/>
          </p:cNvSpPr>
          <p:nvPr/>
        </p:nvSpPr>
        <p:spPr bwMode="auto">
          <a:xfrm>
            <a:off x="755650" y="268288"/>
            <a:ext cx="803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it-IT" sz="2400" b="1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2400" b="1">
                <a:solidFill>
                  <a:srgbClr val="00518E"/>
                </a:solidFill>
                <a:latin typeface="Calibri" pitchFamily="34" charset="0"/>
              </a:rPr>
              <a:t>Addizionalità strategica</a:t>
            </a:r>
          </a:p>
          <a:p>
            <a:pPr algn="ctr" eaLnBrk="0" hangingPunct="0"/>
            <a:r>
              <a:rPr lang="it-IT" sz="2000" b="1">
                <a:solidFill>
                  <a:srgbClr val="00518E"/>
                </a:solidFill>
                <a:latin typeface="Calibri" pitchFamily="34" charset="0"/>
              </a:rPr>
              <a:t>CONTRIBUTO DELLA POLITICA DI COESIONE</a:t>
            </a:r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785813" y="1628775"/>
            <a:ext cx="835818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it-IT" sz="2000" b="1" i="1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Rafforzamento, accelerazione o estensione di obiettivi-azioni propri della politica ordinaria</a:t>
            </a:r>
            <a:r>
              <a:rPr lang="it-IT" sz="200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 potenziare/qualificare/completare l’azione ordinaria </a:t>
            </a:r>
          </a:p>
          <a:p>
            <a:pPr eaLnBrk="0" hangingPunct="0">
              <a:tabLst>
                <a:tab pos="457200" algn="l"/>
              </a:tabLst>
            </a:pPr>
            <a:endParaRPr lang="it-IT" sz="2000" i="1">
              <a:solidFill>
                <a:srgbClr val="00518E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it-IT" sz="2000" b="1" i="1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Sperimentazione o innovazione</a:t>
            </a:r>
            <a:r>
              <a:rPr lang="it-IT" sz="2000" i="1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lang="it-IT" sz="200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metodi, risultati, azioni (dimensione finanziaria molto limitata), che trovino un terreno fertile affinché possano essere proseguite in misura più pervasiva</a:t>
            </a:r>
          </a:p>
          <a:p>
            <a:pPr eaLnBrk="0" hangingPunct="0">
              <a:tabLst>
                <a:tab pos="457200" algn="l"/>
              </a:tabLst>
            </a:pPr>
            <a:endParaRPr lang="it-IT" sz="2000">
              <a:solidFill>
                <a:srgbClr val="00518E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it-IT" sz="2000" b="1" i="1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Intervento territoriale</a:t>
            </a:r>
            <a:r>
              <a:rPr lang="it-IT" sz="2000" i="1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r>
              <a:rPr lang="it-IT" sz="200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supplenza rispetto all’azione ordinaria per rispondere a bisogni specifici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F87427-19F8-4697-B1A8-E8102806761C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3" name="Rettangolo 2"/>
          <p:cNvSpPr/>
          <p:nvPr/>
        </p:nvSpPr>
        <p:spPr>
          <a:xfrm>
            <a:off x="1042988" y="188913"/>
            <a:ext cx="7705725" cy="566308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/>
            <a:r>
              <a:rPr lang="it-IT" sz="2000" b="1" dirty="0">
                <a:solidFill>
                  <a:srgbClr val="00518E"/>
                </a:solidFill>
                <a:latin typeface="Calibri" pitchFamily="34" charset="0"/>
              </a:rPr>
              <a:t>Tema della discussione: CLIMA E RISCHI AMBIENTALI</a:t>
            </a:r>
            <a:r>
              <a:rPr lang="it-IT" dirty="0"/>
              <a:t> </a:t>
            </a:r>
            <a:endParaRPr lang="it-IT" sz="2000" b="1" dirty="0">
              <a:solidFill>
                <a:srgbClr val="00518E"/>
              </a:solidFill>
              <a:latin typeface="Calibri" pitchFamily="34" charset="0"/>
            </a:endParaRPr>
          </a:p>
          <a:p>
            <a:pPr marL="342900" indent="-342900" algn="ctr"/>
            <a:endParaRPr lang="it-IT" b="1" dirty="0">
              <a:solidFill>
                <a:schemeClr val="accent2"/>
              </a:solidFill>
              <a:latin typeface="Calibri" pitchFamily="34" charset="0"/>
            </a:endParaRPr>
          </a:p>
          <a:p>
            <a:pPr marL="342900" indent="-342900"/>
            <a:r>
              <a:rPr lang="it-IT" b="1" dirty="0">
                <a:solidFill>
                  <a:srgbClr val="00518E"/>
                </a:solidFill>
                <a:latin typeface="Calibri" pitchFamily="34" charset="0"/>
              </a:rPr>
              <a:t>L'audizione è focalizzata sui seguenti aspetti:</a:t>
            </a:r>
          </a:p>
          <a:p>
            <a:pPr marL="342900" indent="-342900"/>
            <a:endParaRPr lang="it-IT" b="1" dirty="0">
              <a:solidFill>
                <a:srgbClr val="00518E"/>
              </a:solidFill>
              <a:latin typeface="Calibri" pitchFamily="34" charset="0"/>
            </a:endParaRPr>
          </a:p>
          <a:p>
            <a:pPr marL="342900" indent="-342900">
              <a:spcAft>
                <a:spcPct val="50000"/>
              </a:spcAft>
              <a:buFontTx/>
              <a:buChar char="•"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Quali </a:t>
            </a:r>
            <a:r>
              <a:rPr lang="it-IT" b="1" dirty="0">
                <a:solidFill>
                  <a:srgbClr val="00518E"/>
                </a:solidFill>
                <a:latin typeface="Calibri" pitchFamily="34" charset="0"/>
              </a:rPr>
              <a:t>tipologie d’intervento</a:t>
            </a: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 si dimostrano più efficaci per mettere in sicurezza i territori esposti alle seguenti tipologie di rischio: idrogeologico, sismico, vulcanico, di alluvioni, d’incendi e di desertificazione? (Mettere in evidenza gli aspetti legati alla tutela ed alla gestione sostenibile dell’acqua e del suolo)</a:t>
            </a:r>
          </a:p>
          <a:p>
            <a:pPr marL="342900" indent="-342900">
              <a:spcAft>
                <a:spcPct val="50000"/>
              </a:spcAft>
              <a:buFontTx/>
              <a:buChar char="•"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Nell’attuazione degli interventi precedentemente individuati, qual è stata la portata e la frequenza delle </a:t>
            </a:r>
            <a:r>
              <a:rPr lang="it-IT" b="1" dirty="0">
                <a:solidFill>
                  <a:srgbClr val="00518E"/>
                </a:solidFill>
                <a:latin typeface="Calibri" pitchFamily="34" charset="0"/>
              </a:rPr>
              <a:t>criticità</a:t>
            </a: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 affrontate?</a:t>
            </a:r>
          </a:p>
          <a:p>
            <a:pPr marL="342900" indent="-342900">
              <a:spcAft>
                <a:spcPct val="50000"/>
              </a:spcAft>
              <a:buFontTx/>
              <a:buChar char="•"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In relazione ai </a:t>
            </a:r>
            <a:r>
              <a:rPr lang="it-IT" b="1" dirty="0">
                <a:solidFill>
                  <a:srgbClr val="00518E"/>
                </a:solidFill>
                <a:latin typeface="Calibri" pitchFamily="34" charset="0"/>
              </a:rPr>
              <a:t>fondi</a:t>
            </a: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, quali tra questi hanno avuto un ruolo principale per budget stanziato e per efficacia? </a:t>
            </a:r>
          </a:p>
          <a:p>
            <a:pPr marL="342900" indent="-342900">
              <a:spcAft>
                <a:spcPct val="50000"/>
              </a:spcAft>
              <a:buFontTx/>
              <a:buChar char="•"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Si è in grado di fornire esempi in cui due o più fondi hanno “lavorato in </a:t>
            </a:r>
            <a:r>
              <a:rPr lang="it-IT" b="1" dirty="0">
                <a:solidFill>
                  <a:srgbClr val="00518E"/>
                </a:solidFill>
                <a:latin typeface="Calibri" pitchFamily="34" charset="0"/>
              </a:rPr>
              <a:t>sinergia</a:t>
            </a: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” nell’affrontare una delle tipologie di rischio? Si è già in possesso di analisi costi /benefici consolidate da poter condividere?</a:t>
            </a:r>
          </a:p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it-IT" dirty="0">
                <a:solidFill>
                  <a:srgbClr val="00518E"/>
                </a:solidFill>
                <a:latin typeface="Calibri" pitchFamily="34" charset="0"/>
              </a:rPr>
              <a:t>In riferimento alla tempistica dell’attuazione degli interventi, quali si sono dimostrati più critici? Quali soluzioni potrebbero essere avanzate?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F7BF9D-0BF2-4ED9-959E-EEDDF341C58D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3" name="Rettangolo 2"/>
          <p:cNvSpPr/>
          <p:nvPr/>
        </p:nvSpPr>
        <p:spPr>
          <a:xfrm>
            <a:off x="1042988" y="333375"/>
            <a:ext cx="7705725" cy="5461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/>
            <a:r>
              <a:rPr lang="it-IT" sz="2000" b="1">
                <a:solidFill>
                  <a:srgbClr val="00518E"/>
                </a:solidFill>
                <a:latin typeface="Calibri" pitchFamily="34" charset="0"/>
              </a:rPr>
              <a:t>Tema della discussione </a:t>
            </a:r>
            <a:r>
              <a:rPr lang="it-IT" b="1">
                <a:solidFill>
                  <a:srgbClr val="00518E"/>
                </a:solidFill>
              </a:rPr>
              <a:t>CLIMA E RISCHI AMBIENTALI</a:t>
            </a:r>
            <a:r>
              <a:rPr lang="it-IT"/>
              <a:t> </a:t>
            </a:r>
          </a:p>
          <a:p>
            <a:pPr marL="342900" indent="-342900" algn="ctr"/>
            <a:endParaRPr lang="it-IT" sz="2000" b="1">
              <a:solidFill>
                <a:srgbClr val="00518E"/>
              </a:solidFill>
              <a:latin typeface="Calibri" pitchFamily="34" charset="0"/>
            </a:endParaRPr>
          </a:p>
          <a:p>
            <a:pPr marL="342900" indent="-342900">
              <a:spcAft>
                <a:spcPts val="1200"/>
              </a:spcAft>
            </a:pPr>
            <a:r>
              <a:rPr lang="it-IT" sz="2000" b="1">
                <a:solidFill>
                  <a:srgbClr val="00518E"/>
                </a:solidFill>
                <a:latin typeface="Calibri" pitchFamily="34" charset="0"/>
              </a:rPr>
              <a:t>… segue</a:t>
            </a:r>
          </a:p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it-IT">
                <a:solidFill>
                  <a:srgbClr val="00518E"/>
                </a:solidFill>
                <a:latin typeface="Calibri" pitchFamily="34" charset="0"/>
              </a:rPr>
              <a:t>Dal punto di vista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normativo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, quali gli elementi che potrebbero colmare gli eventuali gap esistenti e snellire le procedure per l’attuazione degli interventi?</a:t>
            </a:r>
          </a:p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it-IT">
                <a:solidFill>
                  <a:srgbClr val="00518E"/>
                </a:solidFill>
                <a:latin typeface="Calibri" pitchFamily="34" charset="0"/>
              </a:rPr>
              <a:t>Per quanto concerne la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formazione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 e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l’informazione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 degli appartenenti alle amministrazioni pubbliche, al mondo scientifico ed al pubblico in generale, quali sono le difficoltà incontrate? Quali sono i mezzi più idonei a diffondere il tema della gestione dei rischi e dell’adattamento ai cambiamenti climatici?</a:t>
            </a:r>
          </a:p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it-IT">
                <a:solidFill>
                  <a:srgbClr val="00518E"/>
                </a:solidFill>
                <a:latin typeface="Calibri" pitchFamily="34" charset="0"/>
              </a:rPr>
              <a:t>Prima di avviare dei nuovi sistemi di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monitoraggio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 e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 dei rischi, come integrare e coordinare quelli già esistenti? Quali sistemi si sono rivelati più efficaci?</a:t>
            </a:r>
          </a:p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it-IT">
                <a:solidFill>
                  <a:srgbClr val="00518E"/>
                </a:solidFill>
                <a:latin typeface="Calibri" pitchFamily="34" charset="0"/>
              </a:rPr>
              <a:t>Dall’affrontare la sfida della gestione dei rischi naturali e dell’adattamento ai </a:t>
            </a:r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cambiamenti climatici</a:t>
            </a:r>
            <a:r>
              <a:rPr lang="it-IT">
                <a:solidFill>
                  <a:srgbClr val="00518E"/>
                </a:solidFill>
                <a:latin typeface="Calibri" pitchFamily="34" charset="0"/>
              </a:rPr>
              <a:t>, quali opportunità lavorative potrebbero nascere?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55650" y="44450"/>
            <a:ext cx="8316913" cy="612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4308" tIns="4308" rIns="4308" bIns="0" anchor="ctr"/>
          <a:lstStyle/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PREVENZIONE, MITIGAZIONE DEI RISCHI </a:t>
            </a:r>
          </a:p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E ADATTAMENTO AL CAMBIAMENTO CLIMATICO</a:t>
            </a:r>
          </a:p>
        </p:txBody>
      </p:sp>
      <p:graphicFrame>
        <p:nvGraphicFramePr>
          <p:cNvPr id="8410" name="Group 218"/>
          <p:cNvGraphicFramePr>
            <a:graphicFrameLocks noGrp="1"/>
          </p:cNvGraphicFramePr>
          <p:nvPr/>
        </p:nvGraphicFramePr>
        <p:xfrm>
          <a:off x="827088" y="2060575"/>
          <a:ext cx="7993062" cy="3994999"/>
        </p:xfrm>
        <a:graphic>
          <a:graphicData uri="http://schemas.openxmlformats.org/drawingml/2006/table">
            <a:tbl>
              <a:tblPr/>
              <a:tblGrid>
                <a:gridCol w="700087"/>
                <a:gridCol w="729297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5.1.1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Interventi di messa in sicurezza dei territori più esposti a rischio alluvioni e idrogeologico, con particolare riguardo alla manutenzione straordinaria del reticolo idraulico secondario  e privilegiando pratiche di ingegneria naturalistica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5.1.2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Misure agro-ambientali e silvo-ambientali, investimenti nelle imprese con finalità non produttive (es. muretti a secco, opere aziendali di difesa del suolo, ecc.), per colture e pratiche volte a prevenire l’erosione dei versanti,  ripristino e manutenzione degli elementi tipici del paesaggio rurale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5.1.3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09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" algn="l"/>
                        </a:tabLst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Incentivi, anche attraverso programmi a favore delle aziende agricole, per colture e pratiche di forestazione volte a prevenire l’erosione dei versanti, salvo nelle zone dove la forestazione per abbandono sia il fenomeno prevalente, e per una razionalizzazione dei prelievi irrigui</a:t>
                      </a:r>
                    </a:p>
                  </a:txBody>
                  <a:tcPr marL="8229" marR="8229" marT="8229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5.1.4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Interventi di manutenzione o ripristinio  di infrastrutture verdi (servizi ecosistemici)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5.1.5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Rinaturalizzazione dei corsi d’acqua naturali e artificiali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5.1.6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Sviluppo di sistemi di monitoraggio e prevenzione, attraverso meccanismi di early warning, dei rischi associati all’insorgenza di eventi estremi</a:t>
                      </a:r>
                    </a:p>
                  </a:txBody>
                  <a:tcPr marL="8229" marR="8229" marT="8229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31" name="Group 39"/>
          <p:cNvGraphicFramePr>
            <a:graphicFrameLocks noGrp="1"/>
          </p:cNvGraphicFramePr>
          <p:nvPr/>
        </p:nvGraphicFramePr>
        <p:xfrm>
          <a:off x="827088" y="1052513"/>
          <a:ext cx="7921625" cy="576263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INDICATORI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    </a:t>
                      </a:r>
                      <a:r>
                        <a:rPr kumimoji="0" lang="it-IT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Popolazione esposta a rischio frane per comune (Fonte: Ispra)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8225" name="Rettangolo 3"/>
          <p:cNvSpPr>
            <a:spLocks noChangeArrowheads="1"/>
          </p:cNvSpPr>
          <p:nvPr/>
        </p:nvSpPr>
        <p:spPr bwMode="auto">
          <a:xfrm>
            <a:off x="755650" y="620713"/>
            <a:ext cx="856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RISULTATO: 5.1 Ridurre il rischio idrogeologico</a:t>
            </a:r>
          </a:p>
        </p:txBody>
      </p:sp>
      <p:sp>
        <p:nvSpPr>
          <p:cNvPr id="8226" name="CasellaDiTesto 6"/>
          <p:cNvSpPr txBox="1">
            <a:spLocks noChangeArrowheads="1"/>
          </p:cNvSpPr>
          <p:nvPr/>
        </p:nvSpPr>
        <p:spPr bwMode="auto">
          <a:xfrm>
            <a:off x="755650" y="170021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solidFill>
                  <a:srgbClr val="00518E"/>
                </a:solidFill>
                <a:latin typeface="Calibri" pitchFamily="34" charset="0"/>
              </a:rPr>
              <a:t>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0" name="Group 40"/>
          <p:cNvGraphicFramePr>
            <a:graphicFrameLocks noGrp="1"/>
          </p:cNvGraphicFramePr>
          <p:nvPr/>
        </p:nvGraphicFramePr>
        <p:xfrm>
          <a:off x="827088" y="1501775"/>
          <a:ext cx="7921625" cy="558165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INDICATORI  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18E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10250" name="Rettangolo 3"/>
          <p:cNvSpPr>
            <a:spLocks noChangeArrowheads="1"/>
          </p:cNvSpPr>
          <p:nvPr/>
        </p:nvSpPr>
        <p:spPr bwMode="auto">
          <a:xfrm>
            <a:off x="755650" y="974725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RISULTATO: 5.2 </a:t>
            </a:r>
            <a:r>
              <a:rPr lang="it-IT" b="1">
                <a:solidFill>
                  <a:srgbClr val="00518E"/>
                </a:solidFill>
              </a:rPr>
              <a:t>Ridurre il rischio incendi</a:t>
            </a:r>
            <a:endParaRPr lang="it-IT" b="1">
              <a:solidFill>
                <a:srgbClr val="00518E"/>
              </a:solidFill>
              <a:latin typeface="Calibri" pitchFamily="34" charset="0"/>
            </a:endParaRPr>
          </a:p>
        </p:txBody>
      </p:sp>
      <p:sp>
        <p:nvSpPr>
          <p:cNvPr id="10251" name="CasellaDiTesto 6"/>
          <p:cNvSpPr txBox="1">
            <a:spLocks noChangeArrowheads="1"/>
          </p:cNvSpPr>
          <p:nvPr/>
        </p:nvSpPr>
        <p:spPr bwMode="auto">
          <a:xfrm>
            <a:off x="755650" y="227012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AZIONI</a:t>
            </a:r>
          </a:p>
        </p:txBody>
      </p:sp>
      <p:graphicFrame>
        <p:nvGraphicFramePr>
          <p:cNvPr id="10298" name="Group 58"/>
          <p:cNvGraphicFramePr>
            <a:graphicFrameLocks noGrp="1"/>
          </p:cNvGraphicFramePr>
          <p:nvPr/>
        </p:nvGraphicFramePr>
        <p:xfrm>
          <a:off x="900113" y="2781300"/>
          <a:ext cx="7993062" cy="1223963"/>
        </p:xfrm>
        <a:graphic>
          <a:graphicData uri="http://schemas.openxmlformats.org/drawingml/2006/table">
            <a:tbl>
              <a:tblPr/>
              <a:tblGrid>
                <a:gridCol w="719137"/>
                <a:gridCol w="72739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5.2.1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Sviluppo di sistemi di monitoraggio e prevenzione, attraverso meccanismi di early warning, dei rischi associati all’insorgenza di eventi estremi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5.2.2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Interventi di gestione forestale per la prevenzione del rischio incendi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755650" y="44450"/>
            <a:ext cx="8316913" cy="612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4308" tIns="4308" rIns="4308" bIns="0" anchor="ctr"/>
          <a:lstStyle/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PREVENZIONE, MITIGAZIONE DEI RISCHI </a:t>
            </a:r>
          </a:p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E ADATTAMENTO AL CAMBIAMENTO CLIMATICO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17" name="Group 29"/>
          <p:cNvGraphicFramePr>
            <a:graphicFrameLocks noGrp="1"/>
          </p:cNvGraphicFramePr>
          <p:nvPr/>
        </p:nvGraphicFramePr>
        <p:xfrm>
          <a:off x="827088" y="1333500"/>
          <a:ext cx="7215187" cy="527685"/>
        </p:xfrm>
        <a:graphic>
          <a:graphicData uri="http://schemas.openxmlformats.org/drawingml/2006/table">
            <a:tbl>
              <a:tblPr/>
              <a:tblGrid>
                <a:gridCol w="72151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INDICATORI    </a:t>
                      </a: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(work in progress)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18E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Indicatore di rischio per la vita umana per comune (fonte Dip. Protezione Civile)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12299" name="CasellaDiTesto 6"/>
          <p:cNvSpPr txBox="1">
            <a:spLocks noChangeArrowheads="1"/>
          </p:cNvSpPr>
          <p:nvPr/>
        </p:nvSpPr>
        <p:spPr bwMode="auto">
          <a:xfrm>
            <a:off x="755650" y="21336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AZIONI</a:t>
            </a:r>
          </a:p>
        </p:txBody>
      </p:sp>
      <p:graphicFrame>
        <p:nvGraphicFramePr>
          <p:cNvPr id="12340" name="Group 52"/>
          <p:cNvGraphicFramePr>
            <a:graphicFrameLocks noGrp="1"/>
          </p:cNvGraphicFramePr>
          <p:nvPr/>
        </p:nvGraphicFramePr>
        <p:xfrm>
          <a:off x="900113" y="2492375"/>
          <a:ext cx="8064500" cy="2305051"/>
        </p:xfrm>
        <a:graphic>
          <a:graphicData uri="http://schemas.openxmlformats.org/drawingml/2006/table">
            <a:tbl>
              <a:tblPr/>
              <a:tblGrid>
                <a:gridCol w="665162"/>
                <a:gridCol w="7399338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5.3.1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Interventi di messa in sicurezza sismica degli edifici strategici e rilevanti pubblici/privati più sensibili ubicati nelle aree  maggiormente a rischio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5.3.2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Interventi di microzonazione sismica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5.3.3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Recupero e allestimento degli edifici pubblici destinati ai Centri funzionali e operativi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5.3.4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</a:rPr>
                        <a:t>Sviluppo di sistemi di monitoraggio e prevenzione, attraverso meccanismi di early warning, dei rischi associati all’insorgenza di eventi estremi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55650" y="44450"/>
            <a:ext cx="8316913" cy="612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4308" tIns="4308" rIns="4308" bIns="0" anchor="ctr"/>
          <a:lstStyle/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PREVENZIONE, MITIGAZIONE DEI RISCHI </a:t>
            </a:r>
          </a:p>
          <a:p>
            <a:pPr algn="ctr" fontAlgn="ctr"/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E ADATTAMENTO AL CAMBIAMENTO CLIMATICO</a:t>
            </a:r>
          </a:p>
        </p:txBody>
      </p:sp>
      <p:sp>
        <p:nvSpPr>
          <p:cNvPr id="12313" name="Rettangolo 3"/>
          <p:cNvSpPr>
            <a:spLocks noChangeArrowheads="1"/>
          </p:cNvSpPr>
          <p:nvPr/>
        </p:nvSpPr>
        <p:spPr bwMode="auto">
          <a:xfrm>
            <a:off x="755650" y="908050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518E"/>
                </a:solidFill>
                <a:latin typeface="Calibri" pitchFamily="34" charset="0"/>
              </a:rPr>
              <a:t>RISULTATO: 5.3 </a:t>
            </a:r>
            <a:r>
              <a:rPr lang="it-IT" b="1">
                <a:solidFill>
                  <a:srgbClr val="00518E"/>
                </a:solidFill>
              </a:rPr>
              <a:t>Ridurre il rischio sismico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2972</TotalTime>
  <Words>1083</Words>
  <Application>Microsoft Office PowerPoint</Application>
  <PresentationFormat>Presentazione su schermo (4:3)</PresentationFormat>
  <Paragraphs>120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Verdana</vt:lpstr>
      <vt:lpstr>Times New Roman</vt:lpstr>
      <vt:lpstr>Calibri</vt:lpstr>
      <vt:lpstr>Century Gothic</vt:lpstr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franca.acquaviva</dc:creator>
  <cp:lastModifiedBy>Your User Name</cp:lastModifiedBy>
  <cp:revision>350</cp:revision>
  <cp:lastPrinted>2013-03-06T17:35:28Z</cp:lastPrinted>
  <dcterms:created xsi:type="dcterms:W3CDTF">2011-04-18T14:32:13Z</dcterms:created>
  <dcterms:modified xsi:type="dcterms:W3CDTF">2013-03-10T19:28:19Z</dcterms:modified>
</cp:coreProperties>
</file>