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0" r:id="rId2"/>
    <p:sldId id="278" r:id="rId3"/>
    <p:sldId id="261" r:id="rId4"/>
    <p:sldId id="262" r:id="rId5"/>
    <p:sldId id="267" r:id="rId6"/>
    <p:sldId id="268" r:id="rId7"/>
    <p:sldId id="263" r:id="rId8"/>
    <p:sldId id="275" r:id="rId9"/>
    <p:sldId id="269" r:id="rId10"/>
    <p:sldId id="276" r:id="rId11"/>
    <p:sldId id="270" r:id="rId12"/>
    <p:sldId id="277" r:id="rId13"/>
    <p:sldId id="271" r:id="rId14"/>
    <p:sldId id="272" r:id="rId15"/>
    <p:sldId id="273" r:id="rId16"/>
  </p:sldIdLst>
  <p:sldSz cx="9144000" cy="6858000" type="screen4x3"/>
  <p:notesSz cx="68580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FF9900"/>
    <a:srgbClr val="3C74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2593" autoAdjust="0"/>
    <p:restoredTop sz="94625" autoAdjust="0"/>
  </p:normalViewPr>
  <p:slideViewPr>
    <p:cSldViewPr>
      <p:cViewPr>
        <p:scale>
          <a:sx n="90" d="100"/>
          <a:sy n="90" d="100"/>
        </p:scale>
        <p:origin x="-3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CB19B-1944-411E-995D-7568CFA3479C}" type="datetimeFigureOut">
              <a:rPr lang="it-IT" smtClean="0"/>
              <a:pPr/>
              <a:t>08/03/2013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72547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3852" y="9428242"/>
            <a:ext cx="2972547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9792A-D4F7-4E62-B3AE-81B5626DA9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57650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122"/>
            <a:ext cx="5487041" cy="44665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0"/>
            <a:ext cx="2972547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9830"/>
            <a:ext cx="2972547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/>
            </a:lvl1pPr>
          </a:lstStyle>
          <a:p>
            <a:pPr>
              <a:defRPr/>
            </a:pPr>
            <a:fld id="{829204C7-1D30-4070-986A-A230E9E555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91793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55675"/>
            <a:fld id="{8F330F60-6A90-4B2F-8FD5-A3C1A7B8EB2F}" type="slidenum">
              <a:rPr lang="it-IT" smtClean="0"/>
              <a:pPr defTabSz="955675"/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F74D1-F048-4C8A-B0A3-E99155BA06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5F6DF-6F83-414C-B0B2-A189E99F2A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89750" y="115888"/>
            <a:ext cx="2074863" cy="601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63575" y="115888"/>
            <a:ext cx="6073775" cy="601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C32A3-D8A0-4E47-A304-A2C930C5BA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D38F4-275A-4234-9F17-B956C2FF83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9ED7-B4E0-488E-B0A3-1DD6A19BAF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35013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26013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844D-0072-4724-A2BF-23ACEAC979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7C52-9925-4426-8AEE-735E883AF9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F8CD-8F5C-4366-935B-86AD8C77D6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BB90C-E581-4C30-A3E7-FDE283E22D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49982-CE2B-47E2-B896-4D52061C61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9E2E-46A7-40C9-BADE-D796164C69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3575" y="115888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5013" y="1600200"/>
            <a:ext cx="822960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FDB0565-28F7-4856-93F9-5C45A9E955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 rot="5400000">
            <a:off x="-3051175" y="3051175"/>
            <a:ext cx="6858000" cy="755650"/>
          </a:xfrm>
          <a:prstGeom prst="rect">
            <a:avLst/>
          </a:prstGeom>
          <a:solidFill>
            <a:srgbClr val="FF99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it-IT" sz="2400" b="1">
              <a:latin typeface="Times New Roman" pitchFamily="18" charset="0"/>
            </a:endParaRPr>
          </a:p>
        </p:txBody>
      </p:sp>
      <p:pic>
        <p:nvPicPr>
          <p:cNvPr id="1032" name="Picture 8" descr="Logo_DPS-UVA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38913"/>
            <a:ext cx="75565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915380" y="571500"/>
            <a:ext cx="79613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Programmazione </a:t>
            </a:r>
            <a:r>
              <a:rPr lang="it-IT" sz="28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2014-2020                                          ... </a:t>
            </a:r>
            <a:r>
              <a:rPr lang="it-IT" sz="28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verso l’Accordo di Partenariato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007604" y="1556792"/>
            <a:ext cx="77768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518E"/>
                </a:solidFill>
                <a:latin typeface="Century Gothic" pitchFamily="34" charset="0"/>
              </a:rPr>
              <a:t>VALORIZZAZIONE, GESTIONE E </a:t>
            </a:r>
            <a:r>
              <a:rPr lang="it-IT" b="1" dirty="0" smtClean="0">
                <a:solidFill>
                  <a:srgbClr val="00518E"/>
                </a:solidFill>
                <a:latin typeface="Century Gothic" pitchFamily="34" charset="0"/>
              </a:rPr>
              <a:t>TUTELA DELL’AMBIENTE   (TAVOLO </a:t>
            </a:r>
            <a:r>
              <a:rPr lang="it-IT" b="1" dirty="0">
                <a:solidFill>
                  <a:srgbClr val="00518E"/>
                </a:solidFill>
                <a:latin typeface="Century Gothic" pitchFamily="34" charset="0"/>
              </a:rPr>
              <a:t>B)</a:t>
            </a:r>
          </a:p>
          <a:p>
            <a:pPr algn="ctr"/>
            <a:endParaRPr lang="it-IT" b="1" dirty="0">
              <a:solidFill>
                <a:srgbClr val="00518E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3571796" y="4469050"/>
            <a:ext cx="2648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rgbClr val="00518E"/>
                </a:solidFill>
              </a:rPr>
              <a:t>Roma, </a:t>
            </a:r>
            <a:r>
              <a:rPr lang="it-IT" sz="2000" b="1" dirty="0" smtClean="0">
                <a:solidFill>
                  <a:srgbClr val="00518E"/>
                </a:solidFill>
              </a:rPr>
              <a:t>8 marzo 2013</a:t>
            </a:r>
            <a:endParaRPr lang="it-IT" sz="2000" b="1" dirty="0">
              <a:solidFill>
                <a:srgbClr val="00518E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27584" y="2420888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518E"/>
                </a:solidFill>
                <a:latin typeface="Century Gothic" pitchFamily="34" charset="0"/>
              </a:rPr>
              <a:t>Audizione delle parti economiche e sociali </a:t>
            </a:r>
          </a:p>
          <a:p>
            <a:pPr algn="ctr"/>
            <a:r>
              <a:rPr lang="it-IT" sz="2200" b="1" dirty="0" smtClean="0">
                <a:solidFill>
                  <a:srgbClr val="00518E"/>
                </a:solidFill>
                <a:latin typeface="Century Gothic" pitchFamily="34" charset="0"/>
              </a:rPr>
              <a:t>e delle rappresentanze della società civile</a:t>
            </a:r>
          </a:p>
          <a:p>
            <a:pPr algn="ctr"/>
            <a:endParaRPr lang="it-IT" sz="22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43608" y="1561430"/>
            <a:ext cx="770485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 vincoli alla diffusione del modello di finanziamento tramite ESCO  e quali possibili soluzioni?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interventi possono garantire un elevato rapporto costo beneficio in funzione delle tipologie di intervento e delle opzioni tecnologiche?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vincoli alla diffusione della cultura e delle iniziative di efficientamento nella PA? Quali le iniziative di accompagnamento e di sensibilizzazione che si sono rivelate più efficaci 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esperienza nell'uso di strumenti di ingegneria finanziaria nel </a:t>
            </a: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settore?</a:t>
            </a:r>
            <a:endParaRPr lang="it-IT" u="sng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le richieste in termini di nuove professionalità nel settore?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6199834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55576" y="90872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4.2 Ridurre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i consumi energetici dei sistemi di illuminazione pubblica</a:t>
            </a:r>
          </a:p>
        </p:txBody>
      </p:sp>
    </p:spTree>
    <p:extLst>
      <p:ext uri="{BB962C8B-B14F-4D97-AF65-F5344CB8AC3E}">
        <p14:creationId xmlns:p14="http://schemas.microsoft.com/office/powerpoint/2010/main" xmlns="" val="22282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1393569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0292166"/>
              </p:ext>
            </p:extLst>
          </p:nvPr>
        </p:nvGraphicFramePr>
        <p:xfrm>
          <a:off x="827584" y="1333515"/>
          <a:ext cx="7215886" cy="1015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1588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 </a:t>
                      </a:r>
                      <a:r>
                        <a:rPr lang="it-IT" sz="1800" b="0" i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Intensità energetica dell'industria, dati regionali (Fonte: Istat e Enea) Fermo al 2005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Riduzione % dei costi energetici nelle imprese (dato da rilevare in fase di monitoraggio)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Aumento % di energia da FER per autoconsumo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90872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4.3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Ridurre i consumi energetici nei cicli e strutture produttivi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4208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518E"/>
                </a:solidFill>
                <a:latin typeface="Calibri"/>
              </a:rPr>
              <a:t>AZIONI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841952"/>
              </p:ext>
            </p:extLst>
          </p:nvPr>
        </p:nvGraphicFramePr>
        <p:xfrm>
          <a:off x="899592" y="2843530"/>
          <a:ext cx="8064896" cy="2000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909"/>
                <a:gridCol w="7398987"/>
              </a:tblGrid>
              <a:tr h="10001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Incentivi finalizzati  alla riduzione dei consumi energetici dei cicli e delle strutture produttivi compresa l'installazione di impianti di produzione di energia da fonte rinnovabile per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l'autoconsumo</a:t>
                      </a:r>
                      <a:endParaRPr lang="it-IT" sz="18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001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Incentivi alla sostituzione di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dispositivi 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 bassa efficienza con nuove tecnologie maggiormente efficienti (sostituzione di inverter,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linee 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di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assemblaggio 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…)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460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43608" y="1340768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misure si sono rivelate più efficaci per favorire l'adozione di processi  produttivi più efficienti dal punto di vista energetico? 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Su quali settori conviene puntare in Italia?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Che tipo di sostegno può efficacemente complementare il sistema di incentivi previsto dalla normativa ordinaria?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esperienza nell'uso di strumenti di ingegneria finanziaria nel settore?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le richieste in termini di nuove professionalità nel </a:t>
            </a: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settore?</a:t>
            </a:r>
            <a:endParaRPr lang="it-IT" u="sng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endParaRPr lang="it-IT" u="sng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3553754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55576" y="90872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4.3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Ridurre i consumi energetici nei cicli e strutture produttivi </a:t>
            </a:r>
          </a:p>
        </p:txBody>
      </p:sp>
    </p:spTree>
    <p:extLst>
      <p:ext uri="{BB962C8B-B14F-4D97-AF65-F5344CB8AC3E}">
        <p14:creationId xmlns:p14="http://schemas.microsoft.com/office/powerpoint/2010/main" xmlns="" val="24127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1761128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7765840"/>
              </p:ext>
            </p:extLst>
          </p:nvPr>
        </p:nvGraphicFramePr>
        <p:xfrm>
          <a:off x="827584" y="1621547"/>
          <a:ext cx="7920880" cy="1015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 </a:t>
                      </a:r>
                      <a:r>
                        <a:rPr lang="it-IT" sz="1800" b="0" i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Consumi di energia elettrica coperti da fonti rinnovabili (escluso idrico)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Numero di utenti di energia addizionali collegati a reti intelligenti 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N° di utenti addizionali collegati alle reti attive di distribuzione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4.4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Aumento quota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di fabbisogno energetico coperto da generazione distribuita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7089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518E"/>
                </a:solidFill>
                <a:latin typeface="Calibri"/>
              </a:rPr>
              <a:t>AZIONI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109440"/>
              </p:ext>
            </p:extLst>
          </p:nvPr>
        </p:nvGraphicFramePr>
        <p:xfrm>
          <a:off x="899592" y="3094226"/>
          <a:ext cx="8064896" cy="2106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909"/>
                <a:gridCol w="7398987"/>
              </a:tblGrid>
              <a:tr h="10641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Realizzazione di reti di distribuzione dell’energia provviste di sistemi di comunicazione digitale, di misurazione intelligente e di controllo e monitoraggio (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smart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grids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come infrastruttura delle “città intelligenti a basse emissioni” –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smart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cities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lang="it-IT" sz="18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001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Promozione dell’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efficientamento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energetico anche tramite teleriscaldamento e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teleraffrescamento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5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350151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3758053"/>
              </p:ext>
            </p:extLst>
          </p:nvPr>
        </p:nvGraphicFramePr>
        <p:xfrm>
          <a:off x="827584" y="1649363"/>
          <a:ext cx="7920880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</a:t>
                      </a:r>
                      <a:r>
                        <a:rPr lang="it-IT" sz="1800" b="0" i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Incremento % di potenza installata di impianti di </a:t>
                      </a:r>
                      <a:r>
                        <a:rPr lang="it-IT" sz="1600" b="0" kern="1200" dirty="0" err="1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co-trigenerazione</a:t>
                      </a:r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(dato da rilevare in fase di monitoraggio)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848152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4.5 Aumento quota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di fabbisogno energetico coperta da impianti di cogenerazione e </a:t>
            </a:r>
            <a:r>
              <a:rPr lang="it-IT" b="1" dirty="0" err="1">
                <a:solidFill>
                  <a:srgbClr val="00518E"/>
                </a:solidFill>
                <a:latin typeface="Calibri"/>
              </a:rPr>
              <a:t>trigenerazione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 </a:t>
            </a:r>
            <a:endParaRPr lang="it-IT" b="1" dirty="0" smtClean="0">
              <a:solidFill>
                <a:srgbClr val="00518E"/>
              </a:solidFill>
              <a:latin typeface="Calibri"/>
            </a:endParaRPr>
          </a:p>
          <a:p>
            <a:endParaRPr lang="it-IT" b="1" dirty="0">
              <a:solidFill>
                <a:srgbClr val="00518E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6276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518E"/>
                </a:solidFill>
                <a:latin typeface="Calibri"/>
              </a:rPr>
              <a:t>AZIONI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443189"/>
              </p:ext>
            </p:extLst>
          </p:nvPr>
        </p:nvGraphicFramePr>
        <p:xfrm>
          <a:off x="899592" y="3012926"/>
          <a:ext cx="8064896" cy="848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909"/>
                <a:gridCol w="7398987"/>
              </a:tblGrid>
              <a:tr h="8481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Installazione di impianti di cogenerazione o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trigenerazione</a:t>
                      </a:r>
                      <a:endParaRPr lang="it-IT" sz="18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80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6242194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1091239"/>
              </p:ext>
            </p:extLst>
          </p:nvPr>
        </p:nvGraphicFramePr>
        <p:xfrm>
          <a:off x="827584" y="1649363"/>
          <a:ext cx="7920880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</a:t>
                      </a:r>
                      <a:r>
                        <a:rPr lang="it-IT" sz="1800" b="0" i="1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FF0000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FF0000"/>
                </a:solidFill>
                <a:latin typeface="Calibri"/>
              </a:rPr>
              <a:t>4.6 </a:t>
            </a:r>
            <a:r>
              <a:rPr lang="it-IT" dirty="0">
                <a:solidFill>
                  <a:srgbClr val="FF0000"/>
                </a:solidFill>
                <a:latin typeface="Calibri"/>
              </a:rPr>
              <a:t>Consolidare la filiera produttiva delle tecnologie eco sostenibili e aumentare la quota di fabbisogno energetico coperto da fonti </a:t>
            </a:r>
            <a:r>
              <a:rPr lang="it-IT" dirty="0" smtClean="0">
                <a:solidFill>
                  <a:srgbClr val="FF0000"/>
                </a:solidFill>
                <a:latin typeface="Calibri"/>
              </a:rPr>
              <a:t>rinnovabili</a:t>
            </a:r>
            <a:endParaRPr lang="it-IT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Calibri"/>
              </a:rPr>
              <a:t>AZIONI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3244301"/>
              </p:ext>
            </p:extLst>
          </p:nvPr>
        </p:nvGraphicFramePr>
        <p:xfrm>
          <a:off x="899592" y="2662178"/>
          <a:ext cx="8064896" cy="848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909"/>
                <a:gridCol w="7398987"/>
              </a:tblGrid>
              <a:tr h="8481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0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4.6.1</a:t>
                      </a:r>
                      <a:endParaRPr lang="it-IT" sz="1800" b="0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1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755576" y="3645024"/>
            <a:ext cx="80648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tipologie di intervento sono suscettibili di produrre le maggiori ricadute sul sistema produttivo nazionale?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barriere al consolidamento del sistema?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esperienza nell'uso di strumenti di ingegneria finanziaria nel settore?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le richieste in termini di nuove professionalità nel </a:t>
            </a: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settore?</a:t>
            </a:r>
            <a:endParaRPr lang="it-IT" u="sng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200"/>
              </a:spcAft>
            </a:pPr>
            <a:endParaRPr lang="it-IT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2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971600" y="1340768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Il 17 dicembre 2012 è stato presentato in Consiglio dei Ministri  il documento </a:t>
            </a:r>
          </a:p>
          <a:p>
            <a:pPr marL="0" lvl="1"/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Metodi e obiettivi per un uso efficace dei Fondi comunitari 2014-2020</a:t>
            </a: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,   elaborato dal Ministro per la Coesione territoriale, d’intesa con i Ministri del Lavoro e delle Politiche Sociali e delle Politiche Agricole, Alimentari e Forestali.</a:t>
            </a:r>
          </a:p>
          <a:p>
            <a:pPr marL="0" lvl="1"/>
            <a:endParaRPr lang="it-IT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0" lvl="1"/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Sul documento si è aperto </a:t>
            </a:r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confronto</a:t>
            </a: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pubblico</a:t>
            </a:r>
            <a:r>
              <a:rPr lang="it-IT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e </a:t>
            </a:r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istituzionale</a:t>
            </a:r>
            <a:endParaRPr lang="it-IT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55576" y="457508"/>
            <a:ext cx="7961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Programmazione </a:t>
            </a:r>
            <a:r>
              <a:rPr lang="it-IT" sz="28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2014-2020</a:t>
            </a:r>
            <a:endParaRPr lang="it-IT" sz="2800" b="1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1600" y="3429000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Il documento individua quattro missioni/obiettivi e attiva </a:t>
            </a:r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4 Tavoli </a:t>
            </a: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di confronto partenariale che stanno completando la prima fase di attività:</a:t>
            </a:r>
          </a:p>
          <a:p>
            <a:endParaRPr lang="it-IT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lphaUcPeriod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Lavoro, competitività dei sistemi produttivi e innovazione</a:t>
            </a:r>
          </a:p>
          <a:p>
            <a:pPr marL="342900" indent="-342900">
              <a:buFont typeface="+mj-lt"/>
              <a:buAutoNum type="alphaUcPeriod"/>
            </a:pPr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Valorizzazione, gestione e tutela dell’ambiente</a:t>
            </a:r>
          </a:p>
          <a:p>
            <a:pPr marL="342900" indent="-342900">
              <a:buFont typeface="+mj-lt"/>
              <a:buAutoNum type="alphaUcPeriod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Qualità della vita e inclusione sociale</a:t>
            </a:r>
          </a:p>
          <a:p>
            <a:pPr marL="342900" indent="-342900">
              <a:buFont typeface="+mj-lt"/>
              <a:buAutoNum type="alphaUcPeriod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Istruzione, formazione e competenze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4294967295"/>
          </p:nvPr>
        </p:nvSpPr>
        <p:spPr>
          <a:xfrm>
            <a:off x="968375" y="857250"/>
            <a:ext cx="7783512" cy="5143500"/>
          </a:xfrm>
        </p:spPr>
        <p:txBody>
          <a:bodyPr/>
          <a:lstStyle/>
          <a:p>
            <a:pPr marL="268288" indent="-268288" algn="ctr">
              <a:buFontTx/>
              <a:buNone/>
              <a:defRPr/>
            </a:pPr>
            <a:r>
              <a:rPr lang="it-IT" sz="2000" b="1" i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Caratterizzanti la missione</a:t>
            </a:r>
          </a:p>
          <a:p>
            <a:pPr marL="627063" indent="-627063">
              <a:buFontTx/>
              <a:buNone/>
              <a:defRPr/>
            </a:pPr>
            <a:r>
              <a:rPr lang="it-IT" sz="2000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OT4 	Sostenere la transizione verso un'economia a basse emissioni di carbonio in tutti i settori</a:t>
            </a: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***</a:t>
            </a:r>
          </a:p>
          <a:p>
            <a:pPr marL="627063" indent="-627063">
              <a:buFontTx/>
              <a:buNone/>
              <a:defRPr/>
            </a:pPr>
            <a:r>
              <a:rPr lang="it-IT" sz="2000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OT5 	Promuovere l'adattamento al cambiamento climatico, prevenzione e la gestione dei rischi</a:t>
            </a: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***</a:t>
            </a:r>
            <a:endParaRPr lang="it-IT" sz="2000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627063" indent="-627063">
              <a:buFontTx/>
              <a:buNone/>
              <a:defRPr/>
            </a:pPr>
            <a:r>
              <a:rPr lang="it-IT" sz="2000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OT6 	Tutelare l'ambiente e promuovere l'uso efficiente delle risorse</a:t>
            </a: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***</a:t>
            </a:r>
          </a:p>
          <a:p>
            <a:pPr marL="268288" indent="-268288" algn="ctr">
              <a:buFontTx/>
              <a:buNone/>
              <a:defRPr/>
            </a:pPr>
            <a:endParaRPr lang="it-IT" sz="2000" b="1" i="1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268288" indent="-268288" algn="ctr">
              <a:buFontTx/>
              <a:buNone/>
              <a:defRPr/>
            </a:pPr>
            <a:r>
              <a:rPr lang="it-IT" sz="2000" b="1" i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Supporto alla missione</a:t>
            </a:r>
            <a:endParaRPr lang="it-IT" sz="2000" b="1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627063" indent="-627063">
              <a:buFontTx/>
              <a:buNone/>
              <a:defRPr/>
            </a:pPr>
            <a:r>
              <a:rPr lang="it-IT" sz="2000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OT7 	Promuovere sistemi di trasporto sostenibili e eliminare le strozzature nelle principali infrastrutture di rete</a:t>
            </a: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**</a:t>
            </a:r>
          </a:p>
          <a:p>
            <a:pPr marL="627063" indent="-627063">
              <a:buFontTx/>
              <a:buNone/>
              <a:defRPr/>
            </a:pPr>
            <a:r>
              <a:rPr lang="it-IT" sz="2000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OT2 	Migliorare l'accesso alle tecnologie dell'informazione e della comunicazione, nonché l'impiego e la qualità delle medesime</a:t>
            </a: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*</a:t>
            </a:r>
          </a:p>
          <a:p>
            <a:pPr marL="457200" indent="-457200" algn="ctr">
              <a:buFontTx/>
              <a:buNone/>
              <a:defRPr/>
            </a:pPr>
            <a:endParaRPr lang="it-IT" sz="2000" b="1" i="1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buFontTx/>
              <a:buNone/>
              <a:defRPr/>
            </a:pPr>
            <a:r>
              <a:rPr lang="it-IT" sz="2000" b="1" i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Trasversale</a:t>
            </a:r>
          </a:p>
          <a:p>
            <a:pPr marL="457200" indent="-457200">
              <a:buFontTx/>
              <a:buNone/>
              <a:defRPr/>
            </a:pPr>
            <a:r>
              <a:rPr lang="it-IT" sz="2000" i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OT11 Capacità amministrativa</a:t>
            </a:r>
            <a:endParaRPr lang="it-IT" sz="2000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Tx/>
              <a:buAutoNum type="arabicPlain" startAt="2"/>
              <a:defRPr/>
            </a:pPr>
            <a:endParaRPr lang="it-IT" sz="2000" dirty="0" smtClean="0"/>
          </a:p>
          <a:p>
            <a:pPr marL="268288" indent="-268288">
              <a:buFontTx/>
              <a:buNone/>
              <a:defRPr/>
            </a:pPr>
            <a:endParaRPr lang="it-IT" sz="2000" dirty="0" smtClean="0">
              <a:solidFill>
                <a:schemeClr val="accent2"/>
              </a:solidFill>
            </a:endParaRPr>
          </a:p>
          <a:p>
            <a:pPr marL="268288" indent="-268288">
              <a:buFontTx/>
              <a:buNone/>
              <a:defRPr/>
            </a:pPr>
            <a:endParaRPr lang="it-IT" sz="2000" dirty="0" smtClean="0">
              <a:solidFill>
                <a:schemeClr val="accent2"/>
              </a:solidFill>
            </a:endParaRPr>
          </a:p>
        </p:txBody>
      </p:sp>
      <p:sp>
        <p:nvSpPr>
          <p:cNvPr id="3075" name="Rettangolo 2"/>
          <p:cNvSpPr>
            <a:spLocks noChangeArrowheads="1"/>
          </p:cNvSpPr>
          <p:nvPr/>
        </p:nvSpPr>
        <p:spPr bwMode="auto">
          <a:xfrm>
            <a:off x="832644" y="292100"/>
            <a:ext cx="8054975" cy="61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24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AREE TEMATICHE TAVOLO B </a:t>
            </a:r>
            <a:endParaRPr lang="it-IT" sz="2000" b="1" i="1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contenuto 2"/>
          <p:cNvSpPr>
            <a:spLocks noGrp="1"/>
          </p:cNvSpPr>
          <p:nvPr>
            <p:ph idx="4294967295"/>
          </p:nvPr>
        </p:nvSpPr>
        <p:spPr>
          <a:xfrm>
            <a:off x="941388" y="1230313"/>
            <a:ext cx="8202612" cy="4143375"/>
          </a:xfrm>
        </p:spPr>
        <p:txBody>
          <a:bodyPr/>
          <a:lstStyle/>
          <a:p>
            <a:pPr marL="268288" indent="-268288">
              <a:buFontTx/>
              <a:buNone/>
            </a:pPr>
            <a:endParaRPr lang="it-IT" sz="2000" u="sng" dirty="0" smtClean="0">
              <a:solidFill>
                <a:schemeClr val="accent2"/>
              </a:solidFill>
            </a:endParaRPr>
          </a:p>
          <a:p>
            <a:pPr marL="268288" indent="-268288" algn="just">
              <a:buFontTx/>
              <a:buNone/>
            </a:pPr>
            <a:endParaRPr lang="it-IT" sz="2400" b="1" dirty="0" smtClean="0">
              <a:solidFill>
                <a:schemeClr val="accent2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099" name="Rettangolo 2"/>
          <p:cNvSpPr>
            <a:spLocks noChangeArrowheads="1"/>
          </p:cNvSpPr>
          <p:nvPr/>
        </p:nvSpPr>
        <p:spPr bwMode="auto">
          <a:xfrm>
            <a:off x="755576" y="267494"/>
            <a:ext cx="803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2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Addizionalità strategica</a:t>
            </a:r>
          </a:p>
          <a:p>
            <a:pPr algn="ctr" eaLnBrk="0" hangingPunct="0"/>
            <a:r>
              <a:rPr lang="it-IT" sz="20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CONTRIBUTO DELLA POLITICA </a:t>
            </a:r>
            <a:r>
              <a:rPr lang="it-IT" sz="2000" b="1" dirty="0" err="1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DI</a:t>
            </a:r>
            <a:r>
              <a:rPr lang="it-IT" sz="2000" b="1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 COESIONE</a:t>
            </a: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785813" y="1628800"/>
            <a:ext cx="835818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it-IT" sz="2000" b="1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Rafforzamento, accelerazione o estensione di </a:t>
            </a:r>
            <a:r>
              <a:rPr lang="it-IT" sz="2000" b="1" i="1" dirty="0" err="1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obiettivi-azioni</a:t>
            </a:r>
            <a:r>
              <a:rPr lang="it-IT" sz="2000" b="1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propri della politica ordinaria</a:t>
            </a:r>
            <a:r>
              <a:rPr lang="it-IT" sz="2000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potenziare/qualificare/completare l’azione ordinaria </a:t>
            </a:r>
          </a:p>
          <a:p>
            <a:pPr eaLnBrk="0" hangingPunct="0">
              <a:tabLst>
                <a:tab pos="457200" algn="l"/>
              </a:tabLst>
            </a:pPr>
            <a:endParaRPr lang="it-IT" sz="2000" i="1" dirty="0">
              <a:solidFill>
                <a:srgbClr val="00518E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it-IT" sz="2000" b="1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Sperimentazione o innovazione</a:t>
            </a:r>
            <a:r>
              <a:rPr lang="it-IT" sz="2000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lang="it-IT" sz="2000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metodi, risultati, azioni (dimensione finanziaria molto limitata), che trovino un terreno fertile affinché possano essere proseguite in misura più pervasiva</a:t>
            </a:r>
          </a:p>
          <a:p>
            <a:pPr eaLnBrk="0" hangingPunct="0">
              <a:tabLst>
                <a:tab pos="457200" algn="l"/>
              </a:tabLst>
            </a:pPr>
            <a:endParaRPr lang="it-IT" sz="2000" dirty="0">
              <a:solidFill>
                <a:srgbClr val="00518E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eaLnBrk="0" hangingPunct="0">
              <a:tabLst>
                <a:tab pos="457200" algn="l"/>
              </a:tabLst>
            </a:pPr>
            <a:r>
              <a:rPr lang="it-IT" sz="2000" b="1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Intervento territoriale</a:t>
            </a:r>
            <a:r>
              <a:rPr lang="it-IT" sz="2000" i="1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lang="it-IT" sz="2000" dirty="0">
                <a:solidFill>
                  <a:srgbClr val="00518E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supplenza rispetto all’azione ordinaria per rispondere a bisogni specifici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43608" y="188640"/>
            <a:ext cx="770485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518E"/>
                </a:solidFill>
                <a:latin typeface="Calibri"/>
              </a:rPr>
              <a:t>Tema della </a:t>
            </a:r>
            <a:r>
              <a:rPr lang="it-IT" sz="2000" b="1" dirty="0" smtClean="0">
                <a:solidFill>
                  <a:srgbClr val="00518E"/>
                </a:solidFill>
                <a:latin typeface="Calibri"/>
              </a:rPr>
              <a:t>discussione: </a:t>
            </a:r>
            <a:r>
              <a:rPr lang="it-IT" sz="2000" b="1" dirty="0">
                <a:solidFill>
                  <a:srgbClr val="00518E"/>
                </a:solidFill>
                <a:latin typeface="Calibri"/>
              </a:rPr>
              <a:t>EFFICIENZA ENERGETICA</a:t>
            </a:r>
          </a:p>
          <a:p>
            <a:pPr algn="ctr"/>
            <a:endParaRPr lang="it-IT" b="1" dirty="0">
              <a:solidFill>
                <a:srgbClr val="00518E"/>
              </a:solidFill>
              <a:latin typeface="Calibri"/>
            </a:endParaRPr>
          </a:p>
          <a:p>
            <a:pPr algn="ctr"/>
            <a:endParaRPr lang="it-IT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L'audizione è focalizzata sui seguenti aspetti:</a:t>
            </a:r>
          </a:p>
          <a:p>
            <a:endParaRPr lang="it-IT" b="1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tipologie di intervento di efficientamento sono suscettibili di produrre le maggiori ricadute sul sistema produttivo nazionale?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barriere al consolidamento del sistema?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misure si sono rivelate più efficaci per favorire l'adozione di processi  produttivi più efficienti dal punto di vista energetico? 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Su quali settori conviene puntare in Italia?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Che tipo di sostegno può efficacemente complementare il sistema di incentivi previsto dalla normativa ordinaria?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esperienza nell'uso di strumenti di ingegneria finanziaria nel settore?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43608" y="332656"/>
            <a:ext cx="770485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518E"/>
                </a:solidFill>
                <a:latin typeface="Calibri"/>
              </a:rPr>
              <a:t>Tema della discussione EFFICIENZA ENERGETICA</a:t>
            </a:r>
          </a:p>
          <a:p>
            <a:pPr algn="ctr"/>
            <a:endParaRPr lang="it-IT" sz="2000" b="1" dirty="0" smtClean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it-IT" sz="2000" b="1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… segue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opportunità e quali vincoli per l'efficienza energetica nell'illuminazione pubblica?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 vincoli alla diffusione del modello di finanziamento tramite ESCO per l'efficientamento degli edifici della PA e quali possibili soluzioni?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interventi possono garantire un elevato rapporto costo beneficio in funzione delle tipologie di edifici e delle opzioni tecnologiche?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• Quale modello (organizzazione e procedure) per gli interventi di  ristrutturazione e/o di efficientamento dell'edilizia residenziale pubblica. Quale la tempistica.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vincoli alla diffusione della cultura e delle iniziative di efficientamento nella PA? Quali le iniziative di accompagnamento e di sensibilizzazione che si sono rivelate più efficaci 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le richieste in termini di nuove professionalità nel settore?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0838806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92371"/>
              </p:ext>
            </p:extLst>
          </p:nvPr>
        </p:nvGraphicFramePr>
        <p:xfrm>
          <a:off x="827584" y="2217154"/>
          <a:ext cx="7992888" cy="4438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404"/>
                <a:gridCol w="7293484"/>
              </a:tblGrid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4.1.1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Azioni finalizzate alla riduzione di consumi di energia primaria degli edifici e strutture pubbliche attraverso interventi di ristrutturazione su singoli edifici o interi quartieri i cui immobili sono di proprietà pubblica o ad uso pubblico</a:t>
                      </a:r>
                    </a:p>
                  </a:txBody>
                  <a:tcPr marL="8229" marR="8229" marT="8229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4.1.2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Installazione di sistemi intelligenti  di monitoraggio e ottimizzazione dei consumi energetici (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smart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buildings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229" marR="8229" marT="8229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4.1.3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Installazione di sistemi di produzione di energia da fonte rinnovabile da destinare all'autoconsumo associati a interventi di efficientamento energetico.</a:t>
                      </a:r>
                    </a:p>
                  </a:txBody>
                  <a:tcPr marL="8229" marR="8229" marT="8229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4.1.4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Promozione dell’eco-efficienza nella riqualificazione energetica di edifici pubblici in termini sia statici (passive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housing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Zero </a:t>
                      </a:r>
                      <a:r>
                        <a:rPr lang="it-IT" sz="1800" b="0" kern="1200" dirty="0" err="1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Emission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Buildings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sia dinamici (domotica) </a:t>
                      </a:r>
                    </a:p>
                  </a:txBody>
                  <a:tcPr marL="8229" marR="8229" marT="8229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4.1.5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Sviluppo di applicazioni ICT per il monitoraggio del rendimento energetico e delle emissioni inquinanti di edifici, impianti e di sistemi di telecontrollo, regolazione e gestione  </a:t>
                      </a:r>
                    </a:p>
                  </a:txBody>
                  <a:tcPr marL="8229" marR="8229" marT="8229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solidFill>
                            <a:srgbClr val="00518E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4.1.6</a:t>
                      </a:r>
                      <a:endParaRPr lang="it-IT" sz="1600" b="0" i="0" u="none" strike="noStrike" dirty="0">
                        <a:solidFill>
                          <a:srgbClr val="00518E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229" marR="8229" marT="8229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Realizzazione di interventi dimostrativi per l'efficienza energetica mediante utilizzo di mix tecnologici </a:t>
                      </a:r>
                    </a:p>
                  </a:txBody>
                  <a:tcPr marL="8229" marR="8229" marT="8229" marB="0" anchor="ctr"/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3472062"/>
              </p:ext>
            </p:extLst>
          </p:nvPr>
        </p:nvGraphicFramePr>
        <p:xfrm>
          <a:off x="827584" y="1289323"/>
          <a:ext cx="7920880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 </a:t>
                      </a:r>
                      <a:r>
                        <a:rPr lang="it-IT" sz="1600" b="0" i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Diminuzione </a:t>
                      </a:r>
                      <a:r>
                        <a:rPr lang="it-IT" sz="16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del consumo di energia primaria degli edifici </a:t>
                      </a:r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pubblici</a:t>
                      </a:r>
                      <a:endParaRPr lang="it-IT" sz="16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Aumento </a:t>
                      </a:r>
                      <a:r>
                        <a:rPr lang="it-IT" sz="16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% di energia da FER negli edifici pubblici per </a:t>
                      </a:r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autoconsumo                                                              </a:t>
                      </a:r>
                      <a:endParaRPr lang="it-IT" sz="16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69269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RISULTATO: 4.1 Ridurre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i consumi energetici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edifici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e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strutture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pubbliche o ad uso pubblico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518E"/>
                </a:solidFill>
                <a:latin typeface="Calibri"/>
              </a:rPr>
              <a:t>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BB90C-E581-4C30-A3E7-FDE283E22D76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43608" y="1702544"/>
            <a:ext cx="770485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 vincoli alla diffusione del modello di finanziamento tramite ESCO per l'efficientamento degli edifici della PA e quali possibili soluzioni?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interventi possono garantire un elevato rapporto costo beneficio in funzione delle tipologie di edifici e delle opzioni tecnologiche?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modello (organizzazione e procedure) per gli interventi di  ristrutturazione e/o di efficientamento dell'edilizia residenziale pubblica. Quale la tempistica.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vincoli alla diffusione della cultura e delle iniziative di efficientamento nella PA? Quali le iniziative di accompagnamento e di sensibilizzazione che si sono rivelate più efficaci ?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Quale esperienza nell'uso di strumenti di ingegneria finanziaria nel </a:t>
            </a: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settore?</a:t>
            </a:r>
            <a:endParaRPr lang="it-IT" u="sng" dirty="0">
              <a:solidFill>
                <a:srgbClr val="00518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518E"/>
                </a:solidFill>
                <a:latin typeface="Calibri" pitchFamily="34" charset="0"/>
                <a:cs typeface="Calibri" pitchFamily="34" charset="0"/>
              </a:rPr>
              <a:t>Quali le richieste in termini di nuove professionalità nel settore?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2239616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55576" y="83671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RISULTATO: 4.1 Ridurre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i consumi energetici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edifici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e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strutture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pubbliche o ad uso pubblico</a:t>
            </a:r>
          </a:p>
        </p:txBody>
      </p:sp>
    </p:spTree>
    <p:extLst>
      <p:ext uri="{BB962C8B-B14F-4D97-AF65-F5344CB8AC3E}">
        <p14:creationId xmlns:p14="http://schemas.microsoft.com/office/powerpoint/2010/main" xmlns="" val="25082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2385901"/>
              </p:ext>
            </p:extLst>
          </p:nvPr>
        </p:nvGraphicFramePr>
        <p:xfrm>
          <a:off x="755576" y="44624"/>
          <a:ext cx="8316416" cy="57606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MIGLIORARE L’EFFICIENZA ENERGETICA NEGLI USI FINALI </a:t>
                      </a:r>
                    </a:p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518E"/>
                          </a:solidFill>
                          <a:latin typeface="Calibri"/>
                        </a:rPr>
                        <a:t>E PROMUOVERE L’ENERGIA INTELLIGENTE</a:t>
                      </a:r>
                      <a:endParaRPr lang="it-IT" sz="1800" b="1" i="0" u="none" strike="noStrike" dirty="0">
                        <a:solidFill>
                          <a:srgbClr val="00518E"/>
                        </a:solidFill>
                        <a:latin typeface="Calibri"/>
                      </a:endParaRPr>
                    </a:p>
                  </a:txBody>
                  <a:tcPr marL="4308" marR="4308" marT="4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6221952"/>
              </p:ext>
            </p:extLst>
          </p:nvPr>
        </p:nvGraphicFramePr>
        <p:xfrm>
          <a:off x="827584" y="1361331"/>
          <a:ext cx="7920880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INDICATORI   </a:t>
                      </a:r>
                      <a:r>
                        <a:rPr lang="it-IT" sz="1800" b="0" i="1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(work in progress)</a:t>
                      </a:r>
                      <a:endParaRPr lang="it-IT" sz="1800" b="1" kern="1200" dirty="0" smtClean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Riduzione % di emissioni inquinanti </a:t>
                      </a:r>
                    </a:p>
                    <a:p>
                      <a:pPr algn="l" rtl="0" fontAlgn="ctr"/>
                      <a:r>
                        <a:rPr lang="it-IT" sz="16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Riduzione % costi illuminazione pubblica</a:t>
                      </a:r>
                      <a:endParaRPr lang="it-IT" sz="16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55576" y="90872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518E"/>
                </a:solidFill>
                <a:latin typeface="Calibri"/>
              </a:rPr>
              <a:t>RISULTATO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: </a:t>
            </a:r>
            <a:r>
              <a:rPr lang="it-IT" b="1" dirty="0" smtClean="0">
                <a:solidFill>
                  <a:srgbClr val="00518E"/>
                </a:solidFill>
                <a:latin typeface="Calibri"/>
              </a:rPr>
              <a:t>4.2 Ridurre </a:t>
            </a:r>
            <a:r>
              <a:rPr lang="it-IT" b="1" dirty="0">
                <a:solidFill>
                  <a:srgbClr val="00518E"/>
                </a:solidFill>
                <a:latin typeface="Calibri"/>
              </a:rPr>
              <a:t>i consumi energetici dei sistemi di illuminazione pubblica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1955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518E"/>
                </a:solidFill>
                <a:latin typeface="Calibri"/>
              </a:rPr>
              <a:t>AZIONI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0821760"/>
              </p:ext>
            </p:extLst>
          </p:nvPr>
        </p:nvGraphicFramePr>
        <p:xfrm>
          <a:off x="899592" y="2580878"/>
          <a:ext cx="7992888" cy="2000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7416824"/>
              </a:tblGrid>
              <a:tr h="100012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Ammodernamento della rete di illuminazione pubblica attraverso la sostituzione delle fonti luminose con sistemi improntati al risparmio energetico con maggiore efficienza e durata e  alla riduzione inquinamento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luminoso</a:t>
                      </a:r>
                      <a:endParaRPr lang="it-IT" sz="18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0012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4.2.2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installazione di sistemi automatici di regolazione, accensione e spegnimento dei punti luce (sensori di luminosità) o sistemi di telecontrollo e di </a:t>
                      </a:r>
                      <a:r>
                        <a:rPr lang="it-IT" sz="1800" b="0" kern="1200" dirty="0" err="1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telegestione</a:t>
                      </a:r>
                      <a:r>
                        <a:rPr lang="it-IT" sz="1800" b="0" kern="1200" dirty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 energetica della rete di illuminazione </a:t>
                      </a:r>
                      <a:r>
                        <a:rPr lang="it-IT" sz="1800" b="0" kern="1200" dirty="0" smtClean="0">
                          <a:solidFill>
                            <a:srgbClr val="00518E"/>
                          </a:solidFill>
                          <a:latin typeface="Calibri"/>
                          <a:ea typeface="+mn-ea"/>
                          <a:cs typeface="+mn-cs"/>
                        </a:rPr>
                        <a:t>pubblica</a:t>
                      </a:r>
                      <a:endParaRPr lang="it-IT" sz="1800" b="0" kern="1200" dirty="0">
                        <a:solidFill>
                          <a:srgbClr val="00518E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87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1412</Words>
  <Application>Microsoft Office PowerPoint</Application>
  <PresentationFormat>Presentazione su schermo (4:3)</PresentationFormat>
  <Paragraphs>162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franca.acquaviva</dc:creator>
  <cp:lastModifiedBy>Your User Name</cp:lastModifiedBy>
  <cp:revision>332</cp:revision>
  <cp:lastPrinted>2013-03-06T17:35:28Z</cp:lastPrinted>
  <dcterms:created xsi:type="dcterms:W3CDTF">2011-04-18T14:32:13Z</dcterms:created>
  <dcterms:modified xsi:type="dcterms:W3CDTF">2013-03-08T21:02:30Z</dcterms:modified>
</cp:coreProperties>
</file>